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98" r:id="rId2"/>
    <p:sldId id="716" r:id="rId3"/>
    <p:sldId id="499" r:id="rId4"/>
    <p:sldId id="742" r:id="rId5"/>
    <p:sldId id="743" r:id="rId6"/>
    <p:sldId id="744" r:id="rId7"/>
    <p:sldId id="745" r:id="rId8"/>
    <p:sldId id="746" r:id="rId9"/>
    <p:sldId id="711" r:id="rId10"/>
    <p:sldId id="714" r:id="rId11"/>
    <p:sldId id="715" r:id="rId12"/>
    <p:sldId id="738" r:id="rId13"/>
    <p:sldId id="729" r:id="rId14"/>
    <p:sldId id="741" r:id="rId15"/>
    <p:sldId id="770" r:id="rId16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CFDDED"/>
    <a:srgbClr val="B0D1FE"/>
    <a:srgbClr val="13356B"/>
    <a:srgbClr val="006600"/>
    <a:srgbClr val="00642D"/>
    <a:srgbClr val="FF1111"/>
    <a:srgbClr val="65FFAB"/>
    <a:srgbClr val="7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1" autoAdjust="0"/>
    <p:restoredTop sz="86743" autoAdjust="0"/>
  </p:normalViewPr>
  <p:slideViewPr>
    <p:cSldViewPr>
      <p:cViewPr varScale="1">
        <p:scale>
          <a:sx n="130" d="100"/>
          <a:sy n="130" d="100"/>
        </p:scale>
        <p:origin x="918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4008" y="108"/>
      </p:cViewPr>
      <p:guideLst/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846F41-AE06-E965-9659-68B4F862B7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517345-95B1-4BE7-DB8D-84FA96322A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78703-906C-4846-8F1B-0268E5431C92}" type="datetimeFigureOut">
              <a:rPr lang="LID4096" smtClean="0"/>
              <a:t>06/01/2023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141F7-BDB5-9AC2-589A-5A34808E96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806411-99E7-209A-A786-14DAA6B646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E189D-5B8B-4237-86AB-FA9908324FA2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48253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D037277-C628-4DF6-B1D9-889DA0AD149F}" type="datetimeFigureOut">
              <a:rPr lang="en-US" smtClean="0"/>
              <a:t>2023-06-01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4F6A61D-D842-495F-A5DB-A88D05B65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6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05202"/>
            <a:ext cx="8229600" cy="110251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638538"/>
            <a:ext cx="5338936" cy="3239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/>
              <a:t>First author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72474"/>
            <a:ext cx="5338936" cy="608075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</a:lstStyle>
          <a:p>
            <a:pPr lvl="0"/>
            <a:r>
              <a:rPr lang="en-US" dirty="0"/>
              <a:t>Other authors row 1</a:t>
            </a:r>
          </a:p>
          <a:p>
            <a:pPr lvl="0"/>
            <a:r>
              <a:rPr lang="en-US" dirty="0"/>
              <a:t>Other authors row 2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3181852"/>
            <a:ext cx="5338936" cy="323906"/>
          </a:xfrm>
        </p:spPr>
        <p:txBody>
          <a:bodyPr>
            <a:normAutofit/>
          </a:bodyPr>
          <a:lstStyle>
            <a:lvl1pPr marL="0" indent="0">
              <a:buNone/>
              <a:defRPr sz="2200" baseline="0"/>
            </a:lvl1pPr>
          </a:lstStyle>
          <a:p>
            <a:pPr lvl="0"/>
            <a:r>
              <a:rPr lang="en-US" dirty="0"/>
              <a:t>Date of presentation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3798648"/>
            <a:ext cx="8229600" cy="540060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/>
              <a:t>Affiliations row 1</a:t>
            </a:r>
          </a:p>
          <a:p>
            <a:pPr lvl="0"/>
            <a:r>
              <a:rPr lang="en-US" dirty="0"/>
              <a:t>Affiliations row 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85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0CC50562-6183-4D62-A61F-AA820015D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95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503982"/>
            <a:ext cx="9144000" cy="644911"/>
          </a:xfrm>
          <a:prstGeom prst="rect">
            <a:avLst/>
          </a:prstGeom>
          <a:solidFill>
            <a:srgbClr val="CFD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457200" y="205979"/>
            <a:ext cx="8229600" cy="63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00440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131808" y="4708352"/>
            <a:ext cx="495066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rgbClr val="13356B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172480" y="4708352"/>
            <a:ext cx="51432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13356B"/>
                </a:solidFill>
              </a:defRPr>
            </a:lvl1pPr>
          </a:lstStyle>
          <a:p>
            <a:fld id="{0CC50562-6183-4D62-A61F-AA820015DC0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2" descr="International Society for Extracellular Vesicles">
            <a:extLst>
              <a:ext uri="{FF2B5EF4-FFF2-40B4-BE49-F238E27FC236}">
                <a16:creationId xmlns:a16="http://schemas.microsoft.com/office/drawing/2014/main" id="{53BB0BA2-CB94-4225-9697-EAAA4BFCA1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0" y="4595904"/>
            <a:ext cx="2880384" cy="477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06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13356B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buSzPct val="65000"/>
        <a:buFontTx/>
        <a:buBlip>
          <a:blip r:embed="rId5"/>
        </a:buBlip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buSzPct val="90000"/>
        <a:buFontTx/>
        <a:buBlip>
          <a:blip r:embed="rId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buClr>
          <a:srgbClr val="13356B"/>
        </a:buClr>
        <a:buFont typeface="Wingdings" panose="05000000000000000000" pitchFamily="2" charset="2"/>
        <a:buChar char="§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buSzPct val="60000"/>
        <a:buFontTx/>
        <a:buBlip>
          <a:blip r:embed="rId5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buSzPct val="90000"/>
        <a:buFontTx/>
        <a:buBlip>
          <a:blip r:embed="rId6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C5E51-EBF4-4543-8D49-E6841F72E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&lt;Technique&gt; </a:t>
            </a:r>
            <a:r>
              <a:rPr lang="en-US"/>
              <a:t>to isolate EVs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979B1-055B-42E9-BCC3-D57CB029F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&lt;Authors&gt;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&lt;Affiliations&gt;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&lt;Date&gt;</a:t>
            </a:r>
          </a:p>
          <a:p>
            <a:endParaRPr lang="LID4096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886402-11A8-4E06-9500-CB52363B8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Part of ISEV’s Massive Online Open Course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221E33-DEB6-426D-B7C9-0B5744D2D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21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62C10-0BC1-486C-9A24-D927A559A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Good examples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2A082-D90F-4D67-9606-C548A7122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9F3220-7A2E-437F-A2D1-4AA3A35C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392D0-CC31-4FB9-A599-EDE862F9B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856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904A7-A08E-43C4-B61E-3AA8A7E7E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Future developments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AC639-DB3A-4CCB-AEDF-AFBBBE56A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6A1700-CF81-4B43-A50D-150BE9148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4FB36E-DBE1-4BA5-8A6C-3C14184AA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730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379BF-03C0-4D8E-AA54-8B523ACDD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References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53799-73C6-48E3-AE8D-C2763DEF6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0" indent="-360000">
              <a:buSzPct val="100000"/>
              <a:buFont typeface="+mj-lt"/>
              <a:buAutoNum type="arabicPeriod"/>
            </a:pPr>
            <a:r>
              <a:rPr lang="en-US" dirty="0"/>
              <a:t>First author et al. </a:t>
            </a:r>
            <a:r>
              <a:rPr lang="en-US" i="1" dirty="0"/>
              <a:t>Journal</a:t>
            </a:r>
            <a:r>
              <a:rPr lang="en-US" dirty="0"/>
              <a:t> Year &lt;+ hyperlink&gt;</a:t>
            </a:r>
          </a:p>
          <a:p>
            <a:pPr marL="360000" indent="-360000">
              <a:buSzPct val="100000"/>
              <a:buFont typeface="+mj-lt"/>
              <a:buAutoNum type="arabicPeriod"/>
            </a:pPr>
            <a:r>
              <a:rPr lang="en-US" dirty="0"/>
              <a:t>First author et al. </a:t>
            </a:r>
            <a:r>
              <a:rPr lang="en-US" i="1" dirty="0"/>
              <a:t>Journal</a:t>
            </a:r>
            <a:r>
              <a:rPr lang="en-US" dirty="0"/>
              <a:t> Year &lt;+ hyperlink&gt;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4BC8C7-0554-42FB-8115-BA14AEA6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71EB84-F8CF-4204-9196-6540334E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476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F4165-601E-4E19-B20A-A9204760B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notes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40068-A2D1-4C60-870E-5FB32500E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Place multimedia above text</a:t>
            </a:r>
          </a:p>
          <a:p>
            <a:r>
              <a:rPr lang="en-US" dirty="0"/>
              <a:t>Minimum font size: 22 </a:t>
            </a:r>
            <a:r>
              <a:rPr lang="en-US"/>
              <a:t>pt</a:t>
            </a:r>
            <a:endParaRPr lang="en-US" dirty="0"/>
          </a:p>
          <a:p>
            <a:r>
              <a:rPr lang="en-US" dirty="0"/>
              <a:t>Add references to the end of each presentation</a:t>
            </a:r>
          </a:p>
          <a:p>
            <a:r>
              <a:rPr lang="en-US" dirty="0"/>
              <a:t>Use original artwork</a:t>
            </a:r>
            <a:endParaRPr lang="LID4096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A21293-6875-4B77-A18F-31341CF3A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F79842-82FC-4B83-8E19-7C0A2E9F3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30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F4165-601E-4E19-B20A-A9204760B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40068-A2D1-4C60-870E-5FB32500E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 enrichment: ratio of EV purity before and after isolation</a:t>
            </a:r>
          </a:p>
          <a:p>
            <a:r>
              <a:rPr lang="en-US" dirty="0"/>
              <a:t>EV purity: </a:t>
            </a:r>
            <a:r>
              <a:rPr lang="en-GB" dirty="0"/>
              <a:t>ratio between EVs and non-EV components</a:t>
            </a:r>
            <a:endParaRPr lang="en-US" dirty="0"/>
          </a:p>
          <a:p>
            <a:r>
              <a:rPr lang="en-US" dirty="0"/>
              <a:t>EV recovery: </a:t>
            </a:r>
            <a:r>
              <a:rPr lang="en-GB" dirty="0"/>
              <a:t>percentage of total EVs preserved after isolation</a:t>
            </a:r>
          </a:p>
          <a:p>
            <a:r>
              <a:rPr lang="en-GB" dirty="0"/>
              <a:t>In case EV recovery &gt;100%, isolation method concentrates</a:t>
            </a:r>
            <a:endParaRPr lang="LID4096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A21293-6875-4B77-A18F-31341CF3A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F79842-82FC-4B83-8E19-7C0A2E9F3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997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2F516-0E26-28F8-99FC-ADC4A6122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About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2C1C5-626A-B76D-8E1E-332DE8438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lecture is part of the Massive Online Open Course 3 about “Detection and isolation of intact EVs” </a:t>
            </a:r>
            <a:br>
              <a:rPr lang="en-US" dirty="0"/>
            </a:br>
            <a:r>
              <a:rPr lang="en-US" dirty="0"/>
              <a:t>organized by the Educational Committee of the International Society for Extracellular Vesicles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Please visit </a:t>
            </a:r>
            <a:r>
              <a:rPr lang="en-US" u="sng" dirty="0"/>
              <a:t>isev.org/education</a:t>
            </a:r>
            <a:r>
              <a:rPr lang="en-US" dirty="0"/>
              <a:t> for more lectures</a:t>
            </a:r>
          </a:p>
          <a:p>
            <a:endParaRPr lang="LID4096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099440-3A8F-6164-F451-27E4086E2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1808" y="4708352"/>
            <a:ext cx="522069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13356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CA55C8-B33C-3287-62F6-DD2407136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15838" y="4708352"/>
            <a:ext cx="4243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13356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C50562-6183-4D62-A61F-AA820015D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30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924A2-0143-46AD-8A29-7214993D6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Overview of &lt;technique&gt; &lt;abbreviation&gt;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FC0C0-1E91-4A2F-AFCC-D61E70F6C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Separates particles based on &lt;property 1&gt;, &lt;property 2&gt;</a:t>
            </a:r>
          </a:p>
          <a:p>
            <a:r>
              <a:rPr lang="en-US" dirty="0"/>
              <a:t>Results in &lt;describe main outcome&gt;</a:t>
            </a:r>
          </a:p>
          <a:p>
            <a:r>
              <a:rPr lang="en-US" dirty="0"/>
              <a:t>List noteworthy capabilities and limitations</a:t>
            </a:r>
          </a:p>
          <a:p>
            <a:pPr lvl="1"/>
            <a:r>
              <a:rPr lang="en-US" dirty="0"/>
              <a:t>E.g. short measurement time, high recovery, high enrichment, negligible force or shear stress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3B5932-CD77-4E81-8F4D-61A9D6BD2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447E14-E6B6-487C-99EC-62A50ACB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04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F8B61-1B25-40D1-B98D-84EE8DEFB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principle &lt;technique&gt;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F69D3-CA4D-4990-B6C4-888DE20D5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Schematic representation of technology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CBE2C-B145-449A-9A07-956C6A549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AD5E0-91EE-4FF8-97E4-9649654B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912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F8B61-1B25-40D1-B98D-84EE8DEFB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principle &lt;technique&gt;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F69D3-CA4D-4990-B6C4-888DE20D5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the working principle and variables involved, explain in an analytical way, preferably based on a graph, why the isolation technique results in an enrichment of certain EVs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CBE2C-B145-449A-9A07-956C6A549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AD5E0-91EE-4FF8-97E4-9649654B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50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2DD89-4B00-4D13-81EE-1E2C75270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Isolation performance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7A02C-E242-407A-8F88-8BC2C7141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1546"/>
            <a:ext cx="8229600" cy="3394472"/>
          </a:xfrm>
        </p:spPr>
        <p:txBody>
          <a:bodyPr/>
          <a:lstStyle/>
          <a:p>
            <a:r>
              <a:rPr lang="en-US" dirty="0"/>
              <a:t>EV recovery</a:t>
            </a:r>
          </a:p>
          <a:p>
            <a:pPr lvl="1"/>
            <a:r>
              <a:rPr lang="en-US" dirty="0"/>
              <a:t>[x-y] % [ref]</a:t>
            </a:r>
          </a:p>
          <a:p>
            <a:r>
              <a:rPr lang="en-US" dirty="0"/>
              <a:t>EV enrichment</a:t>
            </a:r>
          </a:p>
          <a:p>
            <a:pPr lvl="1"/>
            <a:r>
              <a:rPr lang="en-US" dirty="0"/>
              <a:t>[x]-fold to [y]-fold relative to &lt;non-EV particle&gt; [ref]</a:t>
            </a:r>
          </a:p>
          <a:p>
            <a:pPr lvl="1"/>
            <a:r>
              <a:rPr lang="en-US" dirty="0"/>
              <a:t>[x]-fold to [y]-fold relative to &lt;non-EV particle&gt; [ref]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ED50CF-B4FB-4F70-A30F-DD6A21A8F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EA9981-5201-4AF5-BAF9-F0AC29C2D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759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D935B-2405-4DDE-8944-91119A2E6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Practical information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F4FCE-E2A9-48F6-A338-9392E711B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required per sample</a:t>
            </a:r>
          </a:p>
          <a:p>
            <a:r>
              <a:rPr lang="en-US" dirty="0"/>
              <a:t>Can method be combined with autosampler and auto fraction collector?</a:t>
            </a:r>
          </a:p>
          <a:p>
            <a:r>
              <a:rPr lang="en-US" dirty="0"/>
              <a:t>Is the method scalable to industrial applications?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9845A9-BC06-4920-A180-F4D592524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E591E1-28B1-4A2D-9941-EA322E7E3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739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BFF0E-B36B-4490-A1BD-1DF1CE9E9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Quality controls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7054D-229A-4227-9ACC-8F3E0A4ED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quality controls are needed to validate results</a:t>
            </a:r>
          </a:p>
          <a:p>
            <a:pPr lvl="1"/>
            <a:r>
              <a:rPr lang="en-US" dirty="0"/>
              <a:t>For example?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A1B2D3-9449-44CD-B4F7-036CECFEF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7413F3-FC44-4456-BEDD-610F794DC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891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B4593-51D9-4C12-A1D0-CE4350255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R&amp;S of data reporting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3AE3B-92DB-4B5B-87D1-F9A903D0A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should minimally be reported to generate reproducible data? (what is typically not reported)</a:t>
            </a:r>
          </a:p>
          <a:p>
            <a:pPr lvl="1"/>
            <a:r>
              <a:rPr lang="en-US" dirty="0"/>
              <a:t>Settings</a:t>
            </a:r>
          </a:p>
          <a:p>
            <a:pPr lvl="1"/>
            <a:r>
              <a:rPr lang="en-US" dirty="0"/>
              <a:t>Calibrations</a:t>
            </a:r>
          </a:p>
          <a:p>
            <a:pPr lvl="1"/>
            <a:r>
              <a:rPr lang="en-US" dirty="0"/>
              <a:t>Controls</a:t>
            </a:r>
          </a:p>
          <a:p>
            <a:pPr lvl="1"/>
            <a:r>
              <a:rPr lang="en-US" dirty="0"/>
              <a:t>Refer to available reporting frameworks (e.g. MIFlowCyt-EV)</a:t>
            </a:r>
          </a:p>
          <a:p>
            <a:r>
              <a:rPr lang="en-US" dirty="0"/>
              <a:t>How should data not be reported</a:t>
            </a:r>
          </a:p>
          <a:p>
            <a:pPr lvl="1"/>
            <a:r>
              <a:rPr lang="en-US" dirty="0"/>
              <a:t>Provide examples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LID4096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DC1A24-5657-4310-A532-9DD135E0B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E9AFAB-2D44-42B3-9173-A57205DEC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481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1E737-422F-4DDF-9D08-0AD443024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Do’s and don’ts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2B8CA-3B48-4E7A-954C-89216D19F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DF6053-C698-4674-8001-33B08AA07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D1BC83-F6E1-45FB-9284-7FD4471E7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73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FCF30C6BDB2D41B7E14825769B634F" ma:contentTypeVersion="16" ma:contentTypeDescription="Create a new document." ma:contentTypeScope="" ma:versionID="0cec3ef634dcd29b1698891f1e1e02d8">
  <xsd:schema xmlns:xsd="http://www.w3.org/2001/XMLSchema" xmlns:xs="http://www.w3.org/2001/XMLSchema" xmlns:p="http://schemas.microsoft.com/office/2006/metadata/properties" xmlns:ns2="f2b31513-0dda-4ef3-99ce-2d5ee9d4fef5" xmlns:ns3="dbd13c97-ecf7-4ca5-af57-61b656899346" targetNamespace="http://schemas.microsoft.com/office/2006/metadata/properties" ma:root="true" ma:fieldsID="58403adf4a4cdd8b1a61b119df511861" ns2:_="" ns3:_="">
    <xsd:import namespace="f2b31513-0dda-4ef3-99ce-2d5ee9d4fef5"/>
    <xsd:import namespace="dbd13c97-ecf7-4ca5-af57-61b6568993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b31513-0dda-4ef3-99ce-2d5ee9d4f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b388232-1b1f-4ce2-a667-24a8dd8555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d13c97-ecf7-4ca5-af57-61b656899346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a8f7245-dc2c-4d96-8741-aa812cdfedd3}" ma:internalName="TaxCatchAll" ma:showField="CatchAllData" ma:web="dbd13c97-ecf7-4ca5-af57-61b6568993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29FE68-8388-4C8E-BD14-C7B959C7D81A}"/>
</file>

<file path=customXml/itemProps2.xml><?xml version="1.0" encoding="utf-8"?>
<ds:datastoreItem xmlns:ds="http://schemas.openxmlformats.org/officeDocument/2006/customXml" ds:itemID="{4CB46298-B141-434D-BB75-6287AD25671C}"/>
</file>

<file path=docProps/app.xml><?xml version="1.0" encoding="utf-8"?>
<Properties xmlns="http://schemas.openxmlformats.org/officeDocument/2006/extended-properties" xmlns:vt="http://schemas.openxmlformats.org/officeDocument/2006/docPropsVTypes">
  <TotalTime>21239</TotalTime>
  <Words>404</Words>
  <Application>Microsoft Office PowerPoint</Application>
  <PresentationFormat>On-screen Show (16:9)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&lt;Technique&gt; to isolate EVs</vt:lpstr>
      <vt:lpstr>Overview of &lt;technique&gt; &lt;abbreviation&gt;</vt:lpstr>
      <vt:lpstr>Working principle &lt;technique&gt;</vt:lpstr>
      <vt:lpstr>Working principle &lt;technique&gt;</vt:lpstr>
      <vt:lpstr>Isolation performance</vt:lpstr>
      <vt:lpstr>Practical information</vt:lpstr>
      <vt:lpstr>Quality controls</vt:lpstr>
      <vt:lpstr>R&amp;S of data reporting</vt:lpstr>
      <vt:lpstr>Do’s and don’ts</vt:lpstr>
      <vt:lpstr>Good examples</vt:lpstr>
      <vt:lpstr>Future developments</vt:lpstr>
      <vt:lpstr>References</vt:lpstr>
      <vt:lpstr>General notes</vt:lpstr>
      <vt:lpstr>Definitions</vt:lpstr>
      <vt:lpstr>About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Edwin van der Pol</dc:creator>
  <cp:lastModifiedBy>Edwin van der Pol</cp:lastModifiedBy>
  <cp:revision>1778</cp:revision>
  <cp:lastPrinted>2016-08-15T08:39:46Z</cp:lastPrinted>
  <dcterms:created xsi:type="dcterms:W3CDTF">2015-03-19T09:05:10Z</dcterms:created>
  <dcterms:modified xsi:type="dcterms:W3CDTF">2023-06-01T14:22:14Z</dcterms:modified>
</cp:coreProperties>
</file>