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498" r:id="rId2"/>
    <p:sldId id="716" r:id="rId3"/>
    <p:sldId id="499" r:id="rId4"/>
    <p:sldId id="741" r:id="rId5"/>
    <p:sldId id="740" r:id="rId6"/>
    <p:sldId id="502" r:id="rId7"/>
    <p:sldId id="709" r:id="rId8"/>
    <p:sldId id="710" r:id="rId9"/>
    <p:sldId id="711" r:id="rId10"/>
    <p:sldId id="714" r:id="rId11"/>
    <p:sldId id="715" r:id="rId12"/>
    <p:sldId id="738" r:id="rId13"/>
    <p:sldId id="742" r:id="rId1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win van der Pol" initials="EvdP" lastIdx="1" clrIdx="0">
    <p:extLst>
      <p:ext uri="{19B8F6BF-5375-455C-9EA6-DF929625EA0E}">
        <p15:presenceInfo xmlns:p15="http://schemas.microsoft.com/office/powerpoint/2012/main" userId="91809e68be3017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FDDED"/>
    <a:srgbClr val="B0D1FE"/>
    <a:srgbClr val="13356B"/>
    <a:srgbClr val="006600"/>
    <a:srgbClr val="00642D"/>
    <a:srgbClr val="FF1111"/>
    <a:srgbClr val="65FFAB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86743" autoAdjust="0"/>
  </p:normalViewPr>
  <p:slideViewPr>
    <p:cSldViewPr>
      <p:cViewPr varScale="1">
        <p:scale>
          <a:sx n="130" d="100"/>
          <a:sy n="130" d="100"/>
        </p:scale>
        <p:origin x="91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D037277-C628-4DF6-B1D9-889DA0AD149F}" type="datetimeFigureOut">
              <a:rPr lang="en-US" smtClean="0"/>
              <a:t>2023-06-01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4F6A61D-D842-495F-A5DB-A88D05B65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6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202"/>
            <a:ext cx="82296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638538"/>
            <a:ext cx="5338936" cy="3239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First author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72474"/>
            <a:ext cx="5338936" cy="608075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Other authors row 1</a:t>
            </a:r>
          </a:p>
          <a:p>
            <a:pPr lvl="0"/>
            <a:r>
              <a:rPr lang="en-US" dirty="0"/>
              <a:t>Other authors row 2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3181852"/>
            <a:ext cx="5338936" cy="323906"/>
          </a:xfrm>
        </p:spPr>
        <p:txBody>
          <a:bodyPr>
            <a:normAutofit/>
          </a:bodyPr>
          <a:lstStyle>
            <a:lvl1pPr marL="0" indent="0">
              <a:buNone/>
              <a:defRPr sz="2200" baseline="0"/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3798648"/>
            <a:ext cx="8229600" cy="540060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/>
              <a:t>Affiliations row 1</a:t>
            </a:r>
          </a:p>
          <a:p>
            <a:pPr lvl="0"/>
            <a:r>
              <a:rPr lang="en-US" dirty="0"/>
              <a:t>Affiliations row 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85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0CC50562-6183-4D62-A61F-AA820015D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503982"/>
            <a:ext cx="9144000" cy="644911"/>
          </a:xfrm>
          <a:prstGeom prst="rect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57200" y="205979"/>
            <a:ext cx="8229600" cy="63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00440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131808" y="4708352"/>
            <a:ext cx="495066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13356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172480" y="4708352"/>
            <a:ext cx="51432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13356B"/>
                </a:solidFill>
              </a:defRPr>
            </a:lvl1pPr>
          </a:lstStyle>
          <a:p>
            <a:fld id="{0CC50562-6183-4D62-A61F-AA820015DC0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 descr="International Society for Extracellular Vesicles">
            <a:extLst>
              <a:ext uri="{FF2B5EF4-FFF2-40B4-BE49-F238E27FC236}">
                <a16:creationId xmlns:a16="http://schemas.microsoft.com/office/drawing/2014/main" id="{53BB0BA2-CB94-4225-9697-EAAA4BFCA1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0" y="4595904"/>
            <a:ext cx="2880384" cy="47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06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13356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buSzPct val="65000"/>
        <a:buFontTx/>
        <a:buBlip>
          <a:blip r:embed="rId5"/>
        </a:buBlip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SzPct val="90000"/>
        <a:buFontTx/>
        <a:buBlip>
          <a:blip r:embed="rId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Clr>
          <a:srgbClr val="13356B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SzPct val="60000"/>
        <a:buFontTx/>
        <a:buBlip>
          <a:blip r:embed="rId5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SzPct val="90000"/>
        <a:buFontTx/>
        <a:buBlip>
          <a:blip r:embed="rId6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C5E51-EBF4-4543-8D49-E6841F72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Size exclusion chromatography to isolate EVs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979B1-055B-42E9-BCC3-D57CB029F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Pietje</a:t>
            </a:r>
            <a:r>
              <a:rPr lang="en-US" dirty="0"/>
              <a:t> </a:t>
            </a:r>
            <a:r>
              <a:rPr lang="en-US" dirty="0" err="1"/>
              <a:t>Puk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White forest hospital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April 13</a:t>
            </a:r>
            <a:r>
              <a:rPr lang="en-US" baseline="30000" dirty="0"/>
              <a:t>th</a:t>
            </a:r>
            <a:r>
              <a:rPr lang="en-US" dirty="0"/>
              <a:t> 2021</a:t>
            </a:r>
          </a:p>
          <a:p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86402-11A8-4E06-9500-CB52363B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21E33-DEB6-426D-B7C9-0B5744D2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1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2C10-0BC1-486C-9A24-D927A559A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Good examples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2A082-D90F-4D67-9606-C548A7122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9F3220-7A2E-437F-A2D1-4AA3A35C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392D0-CC31-4FB9-A599-EDE862F9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56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04A7-A08E-43C4-B61E-3AA8A7E7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Future developments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C639-DB3A-4CCB-AEDF-AFBBBE56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6A1700-CF81-4B43-A50D-150BE9148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FB36E-DBE1-4BA5-8A6C-3C14184A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3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79BF-03C0-4D8E-AA54-8B523ACDD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3799-73C6-48E3-AE8D-C2763DEF6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buSzPct val="100000"/>
              <a:buFont typeface="+mj-lt"/>
              <a:buAutoNum type="arabicPeriod"/>
            </a:pPr>
            <a:r>
              <a:rPr lang="en-US" dirty="0"/>
              <a:t>First author et al. </a:t>
            </a:r>
            <a:r>
              <a:rPr lang="en-US" i="1" dirty="0"/>
              <a:t>Journal</a:t>
            </a:r>
            <a:r>
              <a:rPr lang="en-US" dirty="0"/>
              <a:t> Year &lt;+ hyperlink&gt;</a:t>
            </a:r>
          </a:p>
          <a:p>
            <a:pPr marL="360000" indent="-360000">
              <a:buSzPct val="100000"/>
              <a:buFont typeface="+mj-lt"/>
              <a:buAutoNum type="arabicPeriod"/>
            </a:pPr>
            <a:r>
              <a:rPr lang="en-US" dirty="0"/>
              <a:t>First author et al. </a:t>
            </a:r>
            <a:r>
              <a:rPr lang="en-US" i="1" dirty="0"/>
              <a:t>Journal</a:t>
            </a:r>
            <a:r>
              <a:rPr lang="en-US" dirty="0"/>
              <a:t> Year &lt;+ hyperlink&gt;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4BC8C7-0554-42FB-8115-BA14AEA6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1EB84-F8CF-4204-9196-6540334E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76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F4165-601E-4E19-B20A-A9204760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0068-A2D1-4C60-870E-5FB32500E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 enrichment: ratio of EV purity before and after isolation</a:t>
            </a:r>
          </a:p>
          <a:p>
            <a:r>
              <a:rPr lang="en-US" dirty="0"/>
              <a:t>EV purity: </a:t>
            </a:r>
            <a:r>
              <a:rPr lang="en-GB" dirty="0"/>
              <a:t>ratio between EVs and non-EV components</a:t>
            </a:r>
            <a:endParaRPr lang="en-US" dirty="0"/>
          </a:p>
          <a:p>
            <a:r>
              <a:rPr lang="en-US" dirty="0"/>
              <a:t>EV recovery: </a:t>
            </a:r>
            <a:r>
              <a:rPr lang="en-GB" dirty="0"/>
              <a:t>percentage of total EVs preserved after isolation</a:t>
            </a:r>
          </a:p>
          <a:p>
            <a:r>
              <a:rPr lang="en-GB" dirty="0"/>
              <a:t>In case EV recovery &gt;100%, isolation method concentrates</a:t>
            </a: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A21293-6875-4B77-A18F-31341CF3A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79842-82FC-4B83-8E19-7C0A2E9F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99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924A2-0143-46AD-8A29-7214993D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Overview of size exclusion chromatography (SEC)</a:t>
            </a:r>
            <a:endParaRPr lang="LID4096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C0C0-1E91-4A2F-AFCC-D61E70F6C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Separates particles based on size</a:t>
            </a:r>
          </a:p>
          <a:p>
            <a:r>
              <a:rPr lang="en-US" dirty="0"/>
              <a:t>Results in two size-based fractions </a:t>
            </a:r>
          </a:p>
          <a:p>
            <a:r>
              <a:rPr lang="en-US" dirty="0"/>
              <a:t>≤ 10 minutes</a:t>
            </a:r>
          </a:p>
          <a:p>
            <a:r>
              <a:rPr lang="en-US" dirty="0"/>
              <a:t>EV recovery: ≤50% [1]</a:t>
            </a:r>
          </a:p>
          <a:p>
            <a:r>
              <a:rPr lang="en-US" dirty="0"/>
              <a:t>EV enrichment: 20-fold relative to HDL, 500-fold [1,2] relative to proteins</a:t>
            </a:r>
          </a:p>
          <a:p>
            <a:r>
              <a:rPr lang="en-US" dirty="0"/>
              <a:t>Negligible shear stress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B5932-CD77-4E81-8F4D-61A9D6BD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47E14-E6B6-487C-99EC-62A50ACB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4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8B61-1B25-40D1-B98D-84EE8DEF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Working principle size exclusion chromatography</a:t>
            </a:r>
            <a:endParaRPr lang="LID4096" sz="3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CBE2C-B145-449A-9A07-956C6A54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AD5E0-91EE-4FF8-97E4-9649654B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2115C8-93BE-485C-8EA4-E41FB5815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1143000"/>
            <a:ext cx="68008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1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AAC74-5A5C-4889-B069-28E42A1B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Working principle size exclusion chromatography</a:t>
            </a:r>
            <a:endParaRPr lang="LID4096" sz="3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A4565-F32C-4396-9BAA-FDEF754D4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3C33F-603D-45A4-ABF9-E5F38E75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0142E5E-1435-4A30-AD0A-A77A2ED5D798}"/>
              </a:ext>
            </a:extLst>
          </p:cNvPr>
          <p:cNvGrpSpPr/>
          <p:nvPr/>
        </p:nvGrpSpPr>
        <p:grpSpPr>
          <a:xfrm>
            <a:off x="2141676" y="1165305"/>
            <a:ext cx="4320576" cy="3206685"/>
            <a:chOff x="2141676" y="968407"/>
            <a:chExt cx="4320576" cy="320668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054921B-19BA-4884-886E-906A00ED8E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062" r="53092"/>
            <a:stretch/>
          </p:blipFill>
          <p:spPr>
            <a:xfrm>
              <a:off x="2141676" y="968407"/>
              <a:ext cx="4320576" cy="3206685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E2FF8EF-DA21-4205-BEDF-D5D417AF0C0D}"/>
                </a:ext>
              </a:extLst>
            </p:cNvPr>
            <p:cNvSpPr/>
            <p:nvPr/>
          </p:nvSpPr>
          <p:spPr>
            <a:xfrm>
              <a:off x="3131808" y="1401594"/>
              <a:ext cx="990132" cy="2738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FEAF1A-805A-4A84-A259-C535E812591B}"/>
                </a:ext>
              </a:extLst>
            </p:cNvPr>
            <p:cNvSpPr/>
            <p:nvPr/>
          </p:nvSpPr>
          <p:spPr>
            <a:xfrm>
              <a:off x="3581868" y="1706394"/>
              <a:ext cx="990132" cy="2738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83B99CE-D204-4B35-B287-616915678956}"/>
                </a:ext>
              </a:extLst>
            </p:cNvPr>
            <p:cNvSpPr/>
            <p:nvPr/>
          </p:nvSpPr>
          <p:spPr>
            <a:xfrm>
              <a:off x="4752024" y="2532477"/>
              <a:ext cx="990132" cy="2738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65A646-C348-4B84-AE85-5EFD54B838D8}"/>
              </a:ext>
            </a:extLst>
          </p:cNvPr>
          <p:cNvCxnSpPr/>
          <p:nvPr/>
        </p:nvCxnSpPr>
        <p:spPr>
          <a:xfrm flipV="1">
            <a:off x="2959468" y="1134569"/>
            <a:ext cx="0" cy="304353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B098ED4-544F-4D89-9F20-36950BAF9090}"/>
              </a:ext>
            </a:extLst>
          </p:cNvPr>
          <p:cNvSpPr txBox="1"/>
          <p:nvPr/>
        </p:nvSpPr>
        <p:spPr>
          <a:xfrm>
            <a:off x="2456719" y="775635"/>
            <a:ext cx="2340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Size cut-off</a:t>
            </a:r>
            <a:endParaRPr lang="LID4096" sz="1600" dirty="0"/>
          </a:p>
        </p:txBody>
      </p:sp>
    </p:spTree>
    <p:extLst>
      <p:ext uri="{BB962C8B-B14F-4D97-AF65-F5344CB8AC3E}">
        <p14:creationId xmlns:p14="http://schemas.microsoft.com/office/powerpoint/2010/main" val="398835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DD89-4B00-4D13-81EE-1E2C75270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Isolation performance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7A02C-E242-407A-8F88-8BC2C7141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1546"/>
            <a:ext cx="8229600" cy="3394472"/>
          </a:xfrm>
        </p:spPr>
        <p:txBody>
          <a:bodyPr/>
          <a:lstStyle/>
          <a:p>
            <a:r>
              <a:rPr lang="en-US" dirty="0"/>
              <a:t>EV recovery</a:t>
            </a:r>
          </a:p>
          <a:p>
            <a:pPr lvl="1"/>
            <a:r>
              <a:rPr lang="en-US" dirty="0"/>
              <a:t>Depending on selected fractions, ≤50% [1]</a:t>
            </a:r>
          </a:p>
          <a:p>
            <a:r>
              <a:rPr lang="en-US" dirty="0"/>
              <a:t>EV enrichment</a:t>
            </a:r>
          </a:p>
          <a:p>
            <a:pPr lvl="1"/>
            <a:r>
              <a:rPr lang="en-US" dirty="0"/>
              <a:t>20-fold to 25-fold relative to HDL [1]</a:t>
            </a:r>
          </a:p>
          <a:p>
            <a:pPr lvl="1"/>
            <a:r>
              <a:rPr lang="en-US" dirty="0"/>
              <a:t>400-fold to 500-fold relative to proteins [1,2]</a:t>
            </a: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ED50CF-B4FB-4F70-A30F-DD6A21A8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A9981-5201-4AF5-BAF9-F0AC29C2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935B-2405-4DDE-8944-91119A2E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information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F4FCE-E2A9-48F6-A338-9392E711B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required per sample: 10 minutes</a:t>
            </a:r>
          </a:p>
          <a:p>
            <a:r>
              <a:rPr lang="en-US" dirty="0"/>
              <a:t>Autosampler and auto fraction possible</a:t>
            </a:r>
          </a:p>
          <a:p>
            <a:r>
              <a:rPr lang="en-US" dirty="0"/>
              <a:t>Scalable to industrial applications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845A9-BC06-4920-A180-F4D59252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591E1-28B1-4A2D-9941-EA322E7E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0520C9-F316-4023-8D0D-B9DFDDEFD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52" y="1027681"/>
            <a:ext cx="20955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08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BFF0E-B36B-4490-A1BD-1DF1CE9E9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controls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7054D-229A-4227-9ACC-8F3E0A4ED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quality controls are needed to validate results</a:t>
            </a:r>
          </a:p>
          <a:p>
            <a:pPr lvl="1"/>
            <a:r>
              <a:rPr lang="en-US" dirty="0"/>
              <a:t>For example?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1B2D3-9449-44CD-B4F7-036CECFE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413F3-FC44-4456-BEDD-610F794D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76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B4593-51D9-4C12-A1D0-CE435025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R&amp;S of data reporting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3AE3B-92DB-4B5B-87D1-F9A903D0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should minimally be reported to generate reproducible data? (what is typically not reported)</a:t>
            </a:r>
          </a:p>
          <a:p>
            <a:pPr lvl="1"/>
            <a:r>
              <a:rPr lang="en-US" dirty="0"/>
              <a:t>Settings</a:t>
            </a:r>
          </a:p>
          <a:p>
            <a:pPr lvl="1"/>
            <a:r>
              <a:rPr lang="en-US" dirty="0"/>
              <a:t>Calibrations</a:t>
            </a:r>
          </a:p>
          <a:p>
            <a:pPr lvl="1"/>
            <a:r>
              <a:rPr lang="en-US" dirty="0"/>
              <a:t>Quality controls</a:t>
            </a:r>
          </a:p>
          <a:p>
            <a:pPr lvl="1"/>
            <a:r>
              <a:rPr lang="en-US" dirty="0"/>
              <a:t>Refer to available reporting frameworks (e.g. MISEV)</a:t>
            </a:r>
          </a:p>
          <a:p>
            <a:r>
              <a:rPr lang="en-US" dirty="0"/>
              <a:t>How should data not be reported</a:t>
            </a:r>
          </a:p>
          <a:p>
            <a:pPr lvl="1"/>
            <a:r>
              <a:rPr lang="en-US" dirty="0"/>
              <a:t>Provide examples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C1A24-5657-4310-A532-9DD135E0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9AFAB-2D44-42B3-9173-A57205DE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5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E737-422F-4DDF-9D08-0AD44302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Do’s and don’ts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2B8CA-3B48-4E7A-954C-89216D19F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DF6053-C698-4674-8001-33B08AA0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1BC83-F6E1-45FB-9284-7FD4471E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50562-6183-4D62-A61F-AA820015D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7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FCF30C6BDB2D41B7E14825769B634F" ma:contentTypeVersion="16" ma:contentTypeDescription="Create a new document." ma:contentTypeScope="" ma:versionID="0cec3ef634dcd29b1698891f1e1e02d8">
  <xsd:schema xmlns:xsd="http://www.w3.org/2001/XMLSchema" xmlns:xs="http://www.w3.org/2001/XMLSchema" xmlns:p="http://schemas.microsoft.com/office/2006/metadata/properties" xmlns:ns2="f2b31513-0dda-4ef3-99ce-2d5ee9d4fef5" xmlns:ns3="dbd13c97-ecf7-4ca5-af57-61b656899346" targetNamespace="http://schemas.microsoft.com/office/2006/metadata/properties" ma:root="true" ma:fieldsID="58403adf4a4cdd8b1a61b119df511861" ns2:_="" ns3:_="">
    <xsd:import namespace="f2b31513-0dda-4ef3-99ce-2d5ee9d4fef5"/>
    <xsd:import namespace="dbd13c97-ecf7-4ca5-af57-61b6568993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31513-0dda-4ef3-99ce-2d5ee9d4f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b388232-1b1f-4ce2-a667-24a8dd8555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13c97-ecf7-4ca5-af57-61b65689934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a8f7245-dc2c-4d96-8741-aa812cdfedd3}" ma:internalName="TaxCatchAll" ma:showField="CatchAllData" ma:web="dbd13c97-ecf7-4ca5-af57-61b6568993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1B0CDD-F5E9-4D70-8AED-C6A2315502D0}"/>
</file>

<file path=customXml/itemProps2.xml><?xml version="1.0" encoding="utf-8"?>
<ds:datastoreItem xmlns:ds="http://schemas.openxmlformats.org/officeDocument/2006/customXml" ds:itemID="{3641D8C0-3CB0-42A0-8A7A-BDD02B9130CF}"/>
</file>

<file path=docProps/app.xml><?xml version="1.0" encoding="utf-8"?>
<Properties xmlns="http://schemas.openxmlformats.org/officeDocument/2006/extended-properties" xmlns:vt="http://schemas.openxmlformats.org/officeDocument/2006/docPropsVTypes">
  <TotalTime>21298</TotalTime>
  <Words>269</Words>
  <Application>Microsoft Office PowerPoint</Application>
  <PresentationFormat>On-screen Show (16:9)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Size exclusion chromatography to isolate EVs</vt:lpstr>
      <vt:lpstr>Overview of size exclusion chromatography (SEC)</vt:lpstr>
      <vt:lpstr>Working principle size exclusion chromatography</vt:lpstr>
      <vt:lpstr>Working principle size exclusion chromatography</vt:lpstr>
      <vt:lpstr>Isolation performance</vt:lpstr>
      <vt:lpstr>Practical information</vt:lpstr>
      <vt:lpstr>Quality controls</vt:lpstr>
      <vt:lpstr>R&amp;S of data reporting</vt:lpstr>
      <vt:lpstr>Do’s and don’ts</vt:lpstr>
      <vt:lpstr>Good examples</vt:lpstr>
      <vt:lpstr>Future developments</vt:lpstr>
      <vt:lpstr>References</vt:lpstr>
      <vt:lpstr>Definitions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van der Pol</dc:creator>
  <cp:lastModifiedBy>Edwin van der Pol</cp:lastModifiedBy>
  <cp:revision>1784</cp:revision>
  <cp:lastPrinted>2016-08-15T08:39:46Z</cp:lastPrinted>
  <dcterms:created xsi:type="dcterms:W3CDTF">2015-03-19T09:05:10Z</dcterms:created>
  <dcterms:modified xsi:type="dcterms:W3CDTF">2023-06-01T14:22:26Z</dcterms:modified>
</cp:coreProperties>
</file>